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0"/>
  </p:notesMasterIdLst>
  <p:sldIdLst>
    <p:sldId id="257" r:id="rId2"/>
    <p:sldId id="258" r:id="rId3"/>
    <p:sldId id="259" r:id="rId4"/>
    <p:sldId id="262" r:id="rId5"/>
    <p:sldId id="263" r:id="rId6"/>
    <p:sldId id="264" r:id="rId7"/>
    <p:sldId id="26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40E6E-06CB-7653-060C-70BFE18F7B7F}" v="844" dt="2022-04-15T20:12:30.159"/>
    <p1510:client id="{153DA7D6-E708-33DB-3D67-5C4EB2CA225C}" v="945" dt="2022-04-15T06:19:23.337"/>
    <p1510:client id="{4F76DDFB-3588-5A7E-93EA-EB727BD1CC99}" v="64" dt="2022-04-14T08:26:53.654"/>
    <p1510:client id="{A8DCBD14-0CD6-BDF1-6186-2AB968EE5557}" v="38" dt="2022-04-15T17:50:41.669"/>
    <p1510:client id="{C4736741-735E-C380-0994-AF0FFEA88307}" v="2" dt="2022-04-14T08:17:01.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31A5B-ABBE-42E1-A979-350517698AD3}" type="datetimeFigureOut">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DC040-C717-4AE2-B8C1-A52AB2C17518}" type="slidenum">
              <a:t>‹#›</a:t>
            </a:fld>
            <a:endParaRPr lang="en-US"/>
          </a:p>
        </p:txBody>
      </p:sp>
    </p:spTree>
    <p:extLst>
      <p:ext uri="{BB962C8B-B14F-4D97-AF65-F5344CB8AC3E}">
        <p14:creationId xmlns:p14="http://schemas.microsoft.com/office/powerpoint/2010/main" val="283447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t>
            </a:r>
            <a:br>
              <a:rPr lang="en-US">
                <a:cs typeface="+mn-lt"/>
              </a:rPr>
            </a:br>
            <a:r>
              <a:rPr lang="en-US"/>
              <a:t>Good afternoon everyone, we are group 27, my name is Angel Garcia,</a:t>
            </a:r>
          </a:p>
          <a:p>
            <a:r>
              <a:rPr lang="en-US"/>
              <a:t>For our project we are making a chromesthesia simulation device.</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1</a:t>
            </a:fld>
            <a:endParaRPr lang="en-US"/>
          </a:p>
        </p:txBody>
      </p:sp>
    </p:spTree>
    <p:extLst>
      <p:ext uri="{BB962C8B-B14F-4D97-AF65-F5344CB8AC3E}">
        <p14:creationId xmlns:p14="http://schemas.microsoft.com/office/powerpoint/2010/main" val="36396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t>
            </a:r>
            <a:br>
              <a:rPr lang="en-US">
                <a:cs typeface="+mn-lt"/>
              </a:rPr>
            </a:br>
            <a:r>
              <a:rPr lang="en-US"/>
              <a:t>Good afternoon everyone, we are group 27, my name is Angel Garcia,</a:t>
            </a:r>
          </a:p>
          <a:p>
            <a:r>
              <a:rPr lang="en-US"/>
              <a:t>For our project we are making a chromesthesia simulation device.</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2</a:t>
            </a:fld>
            <a:endParaRPr lang="en-US"/>
          </a:p>
        </p:txBody>
      </p:sp>
    </p:spTree>
    <p:extLst>
      <p:ext uri="{BB962C8B-B14F-4D97-AF65-F5344CB8AC3E}">
        <p14:creationId xmlns:p14="http://schemas.microsoft.com/office/powerpoint/2010/main" val="319386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241623-A064-4BED-B073-BA4D61433402}"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80001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162186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285899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836559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39434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408324-A84C-4A45-93B6-78D079CCE772}" type="datetime1">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5100306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408324-A84C-4A45-93B6-78D079CCE772}" type="datetime1">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48573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6ED0C-1DA7-41F0-94CF-6218B1FEDFF1}"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10289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F02AB-6034-4B88-BC5A-7C17CB0EF809}"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74863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3E5F3-28EE-488F-BD53-B744C06C3DEC}"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78608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44892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58CFD-9357-46BE-A189-D637A67C8730}"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75914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4742EE-B331-4632-BD10-A82FED6B6FC0}" type="datetime1">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34175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BA835-D13F-49F4-8F11-5D576AC65FAD}" type="datetime1">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7624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392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48983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8840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4408324-A84C-4A45-93B6-78D079CCE772}" type="datetime1">
              <a:rPr lang="en-US" smtClean="0"/>
              <a:t>4/25/2022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190011042"/>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B0D9-647A-4D21-B617-8201637FC279}"/>
              </a:ext>
            </a:extLst>
          </p:cNvPr>
          <p:cNvSpPr>
            <a:spLocks noGrp="1"/>
          </p:cNvSpPr>
          <p:nvPr>
            <p:ph type="ctrTitle"/>
          </p:nvPr>
        </p:nvSpPr>
        <p:spPr>
          <a:xfrm>
            <a:off x="5062013" y="851895"/>
            <a:ext cx="6129713" cy="1932371"/>
          </a:xfrm>
        </p:spPr>
        <p:txBody>
          <a:bodyPr vert="horz" lIns="91440" tIns="45720" rIns="91440" bIns="45720" rtlCol="0">
            <a:normAutofit fontScale="90000"/>
          </a:bodyPr>
          <a:lstStyle/>
          <a:p>
            <a:pPr>
              <a:lnSpc>
                <a:spcPct val="90000"/>
              </a:lnSpc>
            </a:pPr>
            <a:r>
              <a:rPr lang="en-US"/>
              <a:t>Group 27:</a:t>
            </a:r>
            <a:br>
              <a:rPr lang="en-US"/>
            </a:br>
            <a:r>
              <a:rPr lang="en-US"/>
              <a:t>Chromesthesia Simulation Device Final Demo</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3" name="Subtitle 2">
            <a:extLst>
              <a:ext uri="{FF2B5EF4-FFF2-40B4-BE49-F238E27FC236}">
                <a16:creationId xmlns:a16="http://schemas.microsoft.com/office/drawing/2014/main" id="{6CD2BC51-2217-4AD6-A496-803ED2871A66}"/>
              </a:ext>
            </a:extLst>
          </p:cNvPr>
          <p:cNvSpPr>
            <a:spLocks noGrp="1"/>
          </p:cNvSpPr>
          <p:nvPr>
            <p:ph type="subTitle" idx="1"/>
          </p:nvPr>
        </p:nvSpPr>
        <p:spPr>
          <a:xfrm>
            <a:off x="5369441" y="2926081"/>
            <a:ext cx="5441286" cy="3722914"/>
          </a:xfrm>
        </p:spPr>
        <p:txBody>
          <a:bodyPr vert="horz" lIns="91440" tIns="45720" rIns="91440" bIns="45720" rtlCol="0">
            <a:normAutofit/>
          </a:bodyPr>
          <a:lstStyle/>
          <a:p>
            <a:pPr>
              <a:lnSpc>
                <a:spcPct val="90000"/>
              </a:lnSpc>
              <a:buClr>
                <a:srgbClr val="411195"/>
              </a:buClr>
            </a:pPr>
            <a:r>
              <a:rPr lang="en-US" sz="1900">
                <a:solidFill>
                  <a:srgbClr val="EDB813"/>
                </a:solidFill>
              </a:rPr>
              <a:t>Angel Garcia – </a:t>
            </a:r>
            <a:r>
              <a:rPr lang="en-US" sz="1900" err="1">
                <a:solidFill>
                  <a:srgbClr val="EDB813"/>
                </a:solidFill>
              </a:rPr>
              <a:t>CpE</a:t>
            </a:r>
            <a:endParaRPr lang="en-US" err="1"/>
          </a:p>
          <a:p>
            <a:pPr>
              <a:lnSpc>
                <a:spcPct val="90000"/>
              </a:lnSpc>
            </a:pP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a:lnSpc>
                <a:spcPct val="90000"/>
              </a:lnSpc>
            </a:pPr>
            <a:r>
              <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rPr>
              <a:t>Wesley Ellery – </a:t>
            </a:r>
            <a:r>
              <a:rPr lang="en-US" sz="1900" err="1">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rPr>
              <a:t>CpE</a:t>
            </a: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marL="0" marR="0">
              <a:lnSpc>
                <a:spcPct val="90000"/>
              </a:lnSpc>
              <a:buClr>
                <a:srgbClr val="411195"/>
              </a:buClr>
            </a:pPr>
            <a:endParaRPr lang="en-US" sz="1900">
              <a:solidFill>
                <a:srgbClr val="EDB813"/>
              </a:solidFill>
            </a:endParaRPr>
          </a:p>
          <a:p>
            <a:pPr>
              <a:lnSpc>
                <a:spcPct val="90000"/>
              </a:lnSpc>
              <a:buClr>
                <a:srgbClr val="411195"/>
              </a:buClr>
            </a:pPr>
            <a:r>
              <a:rPr lang="en-US" sz="1900">
                <a:solidFill>
                  <a:srgbClr val="EDB813"/>
                </a:solidFill>
              </a:rPr>
              <a:t>Nicholas Alban – EE</a:t>
            </a: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marL="0" marR="0">
              <a:lnSpc>
                <a:spcPct val="90000"/>
              </a:lnSpc>
              <a:buClr>
                <a:srgbClr val="411195"/>
              </a:buClr>
            </a:pPr>
            <a:endParaRPr lang="en-US" sz="1900">
              <a:solidFill>
                <a:srgbClr val="EDB813"/>
              </a:solidFill>
            </a:endParaRPr>
          </a:p>
          <a:p>
            <a:pPr>
              <a:lnSpc>
                <a:spcPct val="90000"/>
              </a:lnSpc>
              <a:buClr>
                <a:srgbClr val="411195"/>
              </a:buClr>
            </a:pPr>
            <a:r>
              <a:rPr lang="en-US" sz="1900">
                <a:solidFill>
                  <a:srgbClr val="EDB813"/>
                </a:solidFill>
              </a:rPr>
              <a:t>Brooke Roeder- EE</a:t>
            </a: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a:lnSpc>
                <a:spcPct val="90000"/>
              </a:lnSpc>
              <a:buClr>
                <a:srgbClr val="411195"/>
              </a:buClr>
            </a:pPr>
            <a:endParaRPr lang="en-US" sz="1900">
              <a:solidFill>
                <a:srgbClr val="EDB813"/>
              </a:solidFill>
            </a:endParaRPr>
          </a:p>
        </p:txBody>
      </p:sp>
      <p:pic>
        <p:nvPicPr>
          <p:cNvPr id="1044" name="Picture 84">
            <a:extLst>
              <a:ext uri="{FF2B5EF4-FFF2-40B4-BE49-F238E27FC236}">
                <a16:creationId xmlns:a16="http://schemas.microsoft.com/office/drawing/2014/main" id="{921F6D7D-004A-4CAE-B291-06EF058C4A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028" name="Picture 4" descr="UCF's Logos and Identity System | UCF Brand &amp; Style Guide">
            <a:extLst>
              <a:ext uri="{FF2B5EF4-FFF2-40B4-BE49-F238E27FC236}">
                <a16:creationId xmlns:a16="http://schemas.microsoft.com/office/drawing/2014/main" id="{B231620C-FF53-4C97-AF3B-EBF9C2D3E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4" r="2928"/>
          <a:stretch/>
        </p:blipFill>
        <p:spPr bwMode="auto">
          <a:xfrm>
            <a:off x="643339" y="643464"/>
            <a:ext cx="3551912" cy="5120304"/>
          </a:xfrm>
          <a:prstGeom prst="rect">
            <a:avLst/>
          </a:prstGeom>
          <a:solidFill>
            <a:srgbClr val="FFFFFF">
              <a:shade val="85000"/>
            </a:srgbClr>
          </a:solidFill>
        </p:spPr>
      </p:pic>
      <p:pic>
        <p:nvPicPr>
          <p:cNvPr id="4" name="Picture 5">
            <a:extLst>
              <a:ext uri="{FF2B5EF4-FFF2-40B4-BE49-F238E27FC236}">
                <a16:creationId xmlns:a16="http://schemas.microsoft.com/office/drawing/2014/main" id="{CF1FE60E-A23F-4B5D-BEB9-7DB69D2080B2}"/>
              </a:ext>
            </a:extLst>
          </p:cNvPr>
          <p:cNvPicPr>
            <a:picLocks noChangeAspect="1"/>
          </p:cNvPicPr>
          <p:nvPr/>
        </p:nvPicPr>
        <p:blipFill>
          <a:blip r:embed="rId6"/>
          <a:stretch>
            <a:fillRect/>
          </a:stretch>
        </p:blipFill>
        <p:spPr>
          <a:xfrm>
            <a:off x="9336359" y="2741922"/>
            <a:ext cx="618894" cy="779427"/>
          </a:xfrm>
          <a:prstGeom prst="rect">
            <a:avLst/>
          </a:prstGeom>
        </p:spPr>
      </p:pic>
      <p:pic>
        <p:nvPicPr>
          <p:cNvPr id="5" name="Picture 5">
            <a:extLst>
              <a:ext uri="{FF2B5EF4-FFF2-40B4-BE49-F238E27FC236}">
                <a16:creationId xmlns:a16="http://schemas.microsoft.com/office/drawing/2014/main" id="{4025A0B5-50A4-4E28-BB73-1FB47CB1D530}"/>
              </a:ext>
            </a:extLst>
          </p:cNvPr>
          <p:cNvPicPr>
            <a:picLocks noChangeAspect="1"/>
          </p:cNvPicPr>
          <p:nvPr/>
        </p:nvPicPr>
        <p:blipFill>
          <a:blip r:embed="rId7"/>
          <a:stretch>
            <a:fillRect/>
          </a:stretch>
        </p:blipFill>
        <p:spPr>
          <a:xfrm>
            <a:off x="9335992" y="3615043"/>
            <a:ext cx="617180" cy="743699"/>
          </a:xfrm>
          <a:prstGeom prst="rect">
            <a:avLst/>
          </a:prstGeom>
        </p:spPr>
      </p:pic>
      <p:pic>
        <p:nvPicPr>
          <p:cNvPr id="6" name="Picture 5">
            <a:extLst>
              <a:ext uri="{FF2B5EF4-FFF2-40B4-BE49-F238E27FC236}">
                <a16:creationId xmlns:a16="http://schemas.microsoft.com/office/drawing/2014/main" id="{B03B63E6-5A3D-4187-B373-ED7392763811}"/>
              </a:ext>
            </a:extLst>
          </p:cNvPr>
          <p:cNvPicPr>
            <a:picLocks noChangeAspect="1"/>
          </p:cNvPicPr>
          <p:nvPr/>
        </p:nvPicPr>
        <p:blipFill>
          <a:blip r:embed="rId8"/>
          <a:stretch>
            <a:fillRect/>
          </a:stretch>
        </p:blipFill>
        <p:spPr>
          <a:xfrm>
            <a:off x="9357476" y="5116739"/>
            <a:ext cx="615749" cy="774259"/>
          </a:xfrm>
          <a:prstGeom prst="rect">
            <a:avLst/>
          </a:prstGeom>
        </p:spPr>
      </p:pic>
      <p:pic>
        <p:nvPicPr>
          <p:cNvPr id="7" name="Picture 7">
            <a:extLst>
              <a:ext uri="{FF2B5EF4-FFF2-40B4-BE49-F238E27FC236}">
                <a16:creationId xmlns:a16="http://schemas.microsoft.com/office/drawing/2014/main" id="{6BC92068-A569-4273-AE35-920629953199}"/>
              </a:ext>
            </a:extLst>
          </p:cNvPr>
          <p:cNvPicPr>
            <a:picLocks noChangeAspect="1"/>
          </p:cNvPicPr>
          <p:nvPr/>
        </p:nvPicPr>
        <p:blipFill rotWithShape="1">
          <a:blip r:embed="rId9"/>
          <a:srcRect t="7524" r="6977" b="28226"/>
          <a:stretch/>
        </p:blipFill>
        <p:spPr>
          <a:xfrm>
            <a:off x="9296399" y="4357164"/>
            <a:ext cx="670804" cy="656106"/>
          </a:xfrm>
          <a:prstGeom prst="rect">
            <a:avLst/>
          </a:prstGeom>
        </p:spPr>
      </p:pic>
    </p:spTree>
    <p:extLst>
      <p:ext uri="{BB962C8B-B14F-4D97-AF65-F5344CB8AC3E}">
        <p14:creationId xmlns:p14="http://schemas.microsoft.com/office/powerpoint/2010/main" val="242637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B0D9-647A-4D21-B617-8201637FC279}"/>
              </a:ext>
            </a:extLst>
          </p:cNvPr>
          <p:cNvSpPr>
            <a:spLocks noGrp="1"/>
          </p:cNvSpPr>
          <p:nvPr>
            <p:ph type="title"/>
          </p:nvPr>
        </p:nvSpPr>
        <p:spPr/>
        <p:txBody>
          <a:bodyPr vert="horz" lIns="91440" tIns="45720" rIns="91440" bIns="45720" rtlCol="0">
            <a:normAutofit/>
          </a:bodyPr>
          <a:lstStyle/>
          <a:p>
            <a:pPr>
              <a:lnSpc>
                <a:spcPct val="90000"/>
              </a:lnSpc>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Project Description</a:t>
            </a:r>
          </a:p>
        </p:txBody>
      </p:sp>
      <p:sp>
        <p:nvSpPr>
          <p:cNvPr id="5" name="Content Placeholder 4">
            <a:extLst>
              <a:ext uri="{FF2B5EF4-FFF2-40B4-BE49-F238E27FC236}">
                <a16:creationId xmlns:a16="http://schemas.microsoft.com/office/drawing/2014/main" id="{BC64480D-4DA6-BDA7-BDDD-4B2A4F590E07}"/>
              </a:ext>
            </a:extLst>
          </p:cNvPr>
          <p:cNvSpPr>
            <a:spLocks noGrp="1"/>
          </p:cNvSpPr>
          <p:nvPr>
            <p:ph idx="1"/>
          </p:nvPr>
        </p:nvSpPr>
        <p:spPr/>
        <p:txBody>
          <a:bodyPr/>
          <a:lstStyle/>
          <a:p>
            <a:pPr indent="-305435" algn="ct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Chromesthesia is an audio-visual variant of the phenomenon called Synesthesia. Synesthesia is when the simulation of one sensory or cognitive pathway leads to involuntary experience in a second sensory or cognitive pathway. The purpose of this project is to create a device that represents this phenomenon, where a user will vocalize sounds at different frequencies, and have that sound associated with a certain color. The device will also show on a display, sourced from a camera module, the location of where this sound is being vocalized from. Successful demonstration of this project is aimed at giving awareness to this phenomenon, which affects 1 in 3000 people.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lgn="ctr">
              <a:buNone/>
            </a:pPr>
            <a:br>
              <a:rPr lang="en-US" dirty="0"/>
            </a:b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9464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E2A0-7D00-5C2F-7A3B-EF3FF2D77F37}"/>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Engineering Specifications</a:t>
            </a:r>
            <a:endParaRPr lang="en-US"/>
          </a:p>
        </p:txBody>
      </p:sp>
      <p:graphicFrame>
        <p:nvGraphicFramePr>
          <p:cNvPr id="4" name="Table 4">
            <a:extLst>
              <a:ext uri="{FF2B5EF4-FFF2-40B4-BE49-F238E27FC236}">
                <a16:creationId xmlns:a16="http://schemas.microsoft.com/office/drawing/2014/main" id="{5D84618A-060E-C7A3-0E64-3FD3F16E1FD1}"/>
              </a:ext>
            </a:extLst>
          </p:cNvPr>
          <p:cNvGraphicFramePr>
            <a:graphicFrameLocks noGrp="1"/>
          </p:cNvGraphicFramePr>
          <p:nvPr>
            <p:ph idx="1"/>
            <p:extLst>
              <p:ext uri="{D42A27DB-BD31-4B8C-83A1-F6EECF244321}">
                <p14:modId xmlns:p14="http://schemas.microsoft.com/office/powerpoint/2010/main" val="1712839090"/>
              </p:ext>
            </p:extLst>
          </p:nvPr>
        </p:nvGraphicFramePr>
        <p:xfrm>
          <a:off x="914400" y="1731963"/>
          <a:ext cx="10353675" cy="4495800"/>
        </p:xfrm>
        <a:graphic>
          <a:graphicData uri="http://schemas.openxmlformats.org/drawingml/2006/table">
            <a:tbl>
              <a:tblPr firstRow="1" bandRow="1">
                <a:tableStyleId>{5C22544A-7EE6-4342-B048-85BDC9FD1C3A}</a:tableStyleId>
              </a:tblPr>
              <a:tblGrid>
                <a:gridCol w="3451225">
                  <a:extLst>
                    <a:ext uri="{9D8B030D-6E8A-4147-A177-3AD203B41FA5}">
                      <a16:colId xmlns:a16="http://schemas.microsoft.com/office/drawing/2014/main" val="604995228"/>
                    </a:ext>
                  </a:extLst>
                </a:gridCol>
                <a:gridCol w="3451225">
                  <a:extLst>
                    <a:ext uri="{9D8B030D-6E8A-4147-A177-3AD203B41FA5}">
                      <a16:colId xmlns:a16="http://schemas.microsoft.com/office/drawing/2014/main" val="2736566740"/>
                    </a:ext>
                  </a:extLst>
                </a:gridCol>
                <a:gridCol w="3451225">
                  <a:extLst>
                    <a:ext uri="{9D8B030D-6E8A-4147-A177-3AD203B41FA5}">
                      <a16:colId xmlns:a16="http://schemas.microsoft.com/office/drawing/2014/main" val="732908672"/>
                    </a:ext>
                  </a:extLst>
                </a:gridCol>
              </a:tblGrid>
              <a:tr h="370840">
                <a:tc>
                  <a:txBody>
                    <a:bodyPr/>
                    <a:lstStyle/>
                    <a:p>
                      <a:pPr lvl="0">
                        <a:buNone/>
                      </a:pPr>
                      <a:r>
                        <a:rPr lang="en-US" dirty="0"/>
                        <a:t>Component(s)</a:t>
                      </a:r>
                    </a:p>
                  </a:txBody>
                  <a:tcPr/>
                </a:tc>
                <a:tc>
                  <a:txBody>
                    <a:bodyPr/>
                    <a:lstStyle/>
                    <a:p>
                      <a:r>
                        <a:rPr lang="en-US" dirty="0"/>
                        <a:t>Parameter</a:t>
                      </a:r>
                    </a:p>
                  </a:txBody>
                  <a:tcPr/>
                </a:tc>
                <a:tc>
                  <a:txBody>
                    <a:bodyPr/>
                    <a:lstStyle/>
                    <a:p>
                      <a:r>
                        <a:rPr lang="en-US" dirty="0"/>
                        <a:t>Specification</a:t>
                      </a:r>
                    </a:p>
                  </a:txBody>
                  <a:tcPr/>
                </a:tc>
                <a:extLst>
                  <a:ext uri="{0D108BD9-81ED-4DB2-BD59-A6C34878D82A}">
                    <a16:rowId xmlns:a16="http://schemas.microsoft.com/office/drawing/2014/main" val="370401109"/>
                  </a:ext>
                </a:extLst>
              </a:tr>
              <a:tr h="370840">
                <a:tc>
                  <a:txBody>
                    <a:bodyPr/>
                    <a:lstStyle/>
                    <a:p>
                      <a:r>
                        <a:rPr lang="en-US" dirty="0"/>
                        <a:t>Microphones</a:t>
                      </a:r>
                    </a:p>
                  </a:txBody>
                  <a:tcPr>
                    <a:solidFill>
                      <a:srgbClr val="ED7D31"/>
                    </a:solidFill>
                  </a:tcPr>
                </a:tc>
                <a:tc>
                  <a:txBody>
                    <a:bodyPr/>
                    <a:lstStyle/>
                    <a:p>
                      <a:r>
                        <a:rPr lang="en-US" dirty="0"/>
                        <a:t>Audio Input</a:t>
                      </a:r>
                    </a:p>
                  </a:txBody>
                  <a:tcPr>
                    <a:solidFill>
                      <a:srgbClr val="ED7D31"/>
                    </a:solidFill>
                  </a:tcPr>
                </a:tc>
                <a:tc>
                  <a:txBody>
                    <a:bodyPr/>
                    <a:lstStyle/>
                    <a:p>
                      <a:r>
                        <a:rPr lang="en-US" dirty="0"/>
                        <a:t>Frequency Range 20Hz-20KHz</a:t>
                      </a:r>
                    </a:p>
                  </a:txBody>
                  <a:tcPr>
                    <a:solidFill>
                      <a:srgbClr val="ED7D31"/>
                    </a:solidFill>
                  </a:tcPr>
                </a:tc>
                <a:extLst>
                  <a:ext uri="{0D108BD9-81ED-4DB2-BD59-A6C34878D82A}">
                    <a16:rowId xmlns:a16="http://schemas.microsoft.com/office/drawing/2014/main" val="2785484386"/>
                  </a:ext>
                </a:extLst>
              </a:tr>
              <a:tr h="370840">
                <a:tc>
                  <a:txBody>
                    <a:bodyPr/>
                    <a:lstStyle/>
                    <a:p>
                      <a:r>
                        <a:rPr lang="en-US" dirty="0"/>
                        <a:t>Microphones and Microprocessor</a:t>
                      </a:r>
                    </a:p>
                  </a:txBody>
                  <a:tcPr>
                    <a:solidFill>
                      <a:schemeClr val="tx1"/>
                    </a:solidFill>
                  </a:tcPr>
                </a:tc>
                <a:tc>
                  <a:txBody>
                    <a:bodyPr/>
                    <a:lstStyle/>
                    <a:p>
                      <a:r>
                        <a:rPr lang="en-US" dirty="0"/>
                        <a:t>Audio Input and Processing</a:t>
                      </a:r>
                    </a:p>
                  </a:txBody>
                  <a:tcPr>
                    <a:solidFill>
                      <a:schemeClr val="tx1"/>
                    </a:solidFill>
                  </a:tcPr>
                </a:tc>
                <a:tc>
                  <a:txBody>
                    <a:bodyPr/>
                    <a:lstStyle/>
                    <a:p>
                      <a:r>
                        <a:rPr lang="en-US" dirty="0"/>
                        <a:t>70% accuracy up to 5 meter range</a:t>
                      </a:r>
                    </a:p>
                  </a:txBody>
                  <a:tcPr>
                    <a:solidFill>
                      <a:schemeClr val="tx1"/>
                    </a:solidFill>
                  </a:tcPr>
                </a:tc>
                <a:extLst>
                  <a:ext uri="{0D108BD9-81ED-4DB2-BD59-A6C34878D82A}">
                    <a16:rowId xmlns:a16="http://schemas.microsoft.com/office/drawing/2014/main" val="288509772"/>
                  </a:ext>
                </a:extLst>
              </a:tr>
              <a:tr h="370840">
                <a:tc>
                  <a:txBody>
                    <a:bodyPr/>
                    <a:lstStyle/>
                    <a:p>
                      <a:r>
                        <a:rPr lang="en-US" dirty="0"/>
                        <a:t>Microprocessor</a:t>
                      </a:r>
                    </a:p>
                  </a:txBody>
                  <a:tcPr>
                    <a:solidFill>
                      <a:srgbClr val="ED7D31"/>
                    </a:solidFill>
                  </a:tcPr>
                </a:tc>
                <a:tc>
                  <a:txBody>
                    <a:bodyPr/>
                    <a:lstStyle/>
                    <a:p>
                      <a:r>
                        <a:rPr lang="en-US" dirty="0"/>
                        <a:t>Processing Speed</a:t>
                      </a:r>
                    </a:p>
                  </a:txBody>
                  <a:tcPr>
                    <a:solidFill>
                      <a:srgbClr val="ED7D31"/>
                    </a:solidFill>
                  </a:tcPr>
                </a:tc>
                <a:tc>
                  <a:txBody>
                    <a:bodyPr/>
                    <a:lstStyle/>
                    <a:p>
                      <a:r>
                        <a:rPr lang="en-US" dirty="0"/>
                        <a:t>Associate color with designated note for defined frequency range under 2 seconds (</a:t>
                      </a:r>
                      <a:r>
                        <a:rPr lang="en-US" dirty="0" err="1"/>
                        <a:t>i.e</a:t>
                      </a:r>
                      <a:r>
                        <a:rPr lang="en-US" dirty="0"/>
                        <a:t> Red is associated with the key of F, frequency range 363-440Hz)</a:t>
                      </a:r>
                    </a:p>
                  </a:txBody>
                  <a:tcPr>
                    <a:solidFill>
                      <a:srgbClr val="ED7D31"/>
                    </a:solidFill>
                  </a:tcPr>
                </a:tc>
                <a:extLst>
                  <a:ext uri="{0D108BD9-81ED-4DB2-BD59-A6C34878D82A}">
                    <a16:rowId xmlns:a16="http://schemas.microsoft.com/office/drawing/2014/main" val="441027650"/>
                  </a:ext>
                </a:extLst>
              </a:tr>
              <a:tr h="370840">
                <a:tc>
                  <a:txBody>
                    <a:bodyPr/>
                    <a:lstStyle/>
                    <a:p>
                      <a:r>
                        <a:rPr lang="en-US" dirty="0"/>
                        <a:t>Camera</a:t>
                      </a:r>
                    </a:p>
                  </a:txBody>
                  <a:tcPr/>
                </a:tc>
                <a:tc>
                  <a:txBody>
                    <a:bodyPr/>
                    <a:lstStyle/>
                    <a:p>
                      <a:r>
                        <a:rPr lang="en-US" dirty="0"/>
                        <a:t>Power Consumption</a:t>
                      </a:r>
                    </a:p>
                  </a:txBody>
                  <a:tcPr/>
                </a:tc>
                <a:tc>
                  <a:txBody>
                    <a:bodyPr/>
                    <a:lstStyle/>
                    <a:p>
                      <a:r>
                        <a:rPr lang="en-US" dirty="0"/>
                        <a:t>6.7 to 10 watts power consumption</a:t>
                      </a:r>
                    </a:p>
                  </a:txBody>
                  <a:tcPr/>
                </a:tc>
                <a:extLst>
                  <a:ext uri="{0D108BD9-81ED-4DB2-BD59-A6C34878D82A}">
                    <a16:rowId xmlns:a16="http://schemas.microsoft.com/office/drawing/2014/main" val="909505601"/>
                  </a:ext>
                </a:extLst>
              </a:tr>
              <a:tr h="370840">
                <a:tc>
                  <a:txBody>
                    <a:bodyPr/>
                    <a:lstStyle/>
                    <a:p>
                      <a:r>
                        <a:rPr lang="en-US" dirty="0"/>
                        <a:t>Screen Display</a:t>
                      </a:r>
                    </a:p>
                  </a:txBody>
                  <a:tcPr>
                    <a:solidFill>
                      <a:srgbClr val="ED7D31"/>
                    </a:solidFill>
                  </a:tcPr>
                </a:tc>
                <a:tc>
                  <a:txBody>
                    <a:bodyPr/>
                    <a:lstStyle/>
                    <a:p>
                      <a:pPr lvl="0">
                        <a:buNone/>
                      </a:pPr>
                      <a:r>
                        <a:rPr lang="en-US" dirty="0"/>
                        <a:t>Refresh rate</a:t>
                      </a:r>
                    </a:p>
                  </a:txBody>
                  <a:tcPr>
                    <a:solidFill>
                      <a:srgbClr val="ED7D31"/>
                    </a:solidFill>
                  </a:tcPr>
                </a:tc>
                <a:tc>
                  <a:txBody>
                    <a:bodyPr/>
                    <a:lstStyle/>
                    <a:p>
                      <a:r>
                        <a:rPr lang="en-US" dirty="0"/>
                        <a:t>able to update a new overlay every second</a:t>
                      </a:r>
                    </a:p>
                  </a:txBody>
                  <a:tcPr>
                    <a:solidFill>
                      <a:srgbClr val="ED7D31"/>
                    </a:solidFill>
                  </a:tcPr>
                </a:tc>
                <a:extLst>
                  <a:ext uri="{0D108BD9-81ED-4DB2-BD59-A6C34878D82A}">
                    <a16:rowId xmlns:a16="http://schemas.microsoft.com/office/drawing/2014/main" val="3129701840"/>
                  </a:ext>
                </a:extLst>
              </a:tr>
              <a:tr h="370840">
                <a:tc>
                  <a:txBody>
                    <a:bodyPr/>
                    <a:lstStyle/>
                    <a:p>
                      <a:r>
                        <a:rPr lang="en-US" dirty="0"/>
                        <a:t>Battery</a:t>
                      </a:r>
                    </a:p>
                  </a:txBody>
                  <a:tcPr/>
                </a:tc>
                <a:tc>
                  <a:txBody>
                    <a:bodyPr/>
                    <a:lstStyle/>
                    <a:p>
                      <a:r>
                        <a:rPr lang="en-US" dirty="0"/>
                        <a:t>Discharge Time</a:t>
                      </a:r>
                    </a:p>
                  </a:txBody>
                  <a:tcPr/>
                </a:tc>
                <a:tc>
                  <a:txBody>
                    <a:bodyPr/>
                    <a:lstStyle/>
                    <a:p>
                      <a:r>
                        <a:rPr lang="en-US" dirty="0"/>
                        <a:t>2 hours</a:t>
                      </a:r>
                    </a:p>
                  </a:txBody>
                  <a:tcPr/>
                </a:tc>
                <a:extLst>
                  <a:ext uri="{0D108BD9-81ED-4DB2-BD59-A6C34878D82A}">
                    <a16:rowId xmlns:a16="http://schemas.microsoft.com/office/drawing/2014/main" val="3256653306"/>
                  </a:ext>
                </a:extLst>
              </a:tr>
            </a:tbl>
          </a:graphicData>
        </a:graphic>
      </p:graphicFrame>
    </p:spTree>
    <p:extLst>
      <p:ext uri="{BB962C8B-B14F-4D97-AF65-F5344CB8AC3E}">
        <p14:creationId xmlns:p14="http://schemas.microsoft.com/office/powerpoint/2010/main" val="335817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27B8-DF39-7EB7-9CD9-628568ECE221}"/>
              </a:ext>
            </a:extLst>
          </p:cNvPr>
          <p:cNvSpPr>
            <a:spLocks noGrp="1"/>
          </p:cNvSpPr>
          <p:nvPr>
            <p:ph type="ctr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Project Demonstration</a:t>
            </a:r>
            <a:endParaRPr lang="en-US"/>
          </a:p>
        </p:txBody>
      </p:sp>
      <p:sp>
        <p:nvSpPr>
          <p:cNvPr id="3" name="Content Placeholder 2">
            <a:extLst>
              <a:ext uri="{FF2B5EF4-FFF2-40B4-BE49-F238E27FC236}">
                <a16:creationId xmlns:a16="http://schemas.microsoft.com/office/drawing/2014/main" id="{4663FBE1-3388-56C4-2815-62EBB74EB9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597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8BAA-A772-A3C8-E49A-F4098DBCEF16}"/>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Overcoming Issues</a:t>
            </a:r>
            <a:endParaRPr lang="en-US" dirty="0"/>
          </a:p>
        </p:txBody>
      </p:sp>
      <p:sp>
        <p:nvSpPr>
          <p:cNvPr id="3" name="Content Placeholder 2">
            <a:extLst>
              <a:ext uri="{FF2B5EF4-FFF2-40B4-BE49-F238E27FC236}">
                <a16:creationId xmlns:a16="http://schemas.microsoft.com/office/drawing/2014/main" id="{F3A046CE-C39F-A49F-F9BF-4767BB70589B}"/>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We had several challenges during development. Our design was extremely complicated on the software level, and many rewrites of code were done. </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Change from I2C protocol to UART mid-development.</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We overcame these issues by meeting weekly and taking an Agile like approach to finishing development. </a:t>
            </a:r>
          </a:p>
        </p:txBody>
      </p:sp>
    </p:spTree>
    <p:extLst>
      <p:ext uri="{BB962C8B-B14F-4D97-AF65-F5344CB8AC3E}">
        <p14:creationId xmlns:p14="http://schemas.microsoft.com/office/powerpoint/2010/main" val="371439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C579-756F-A377-5E54-E2B964DF1F1A}"/>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Stakeholder Feedback</a:t>
            </a:r>
            <a:endParaRPr lang="en-US" dirty="0"/>
          </a:p>
        </p:txBody>
      </p:sp>
      <p:sp>
        <p:nvSpPr>
          <p:cNvPr id="3" name="Content Placeholder 2">
            <a:extLst>
              <a:ext uri="{FF2B5EF4-FFF2-40B4-BE49-F238E27FC236}">
                <a16:creationId xmlns:a16="http://schemas.microsoft.com/office/drawing/2014/main" id="{BB74163F-C0DA-266E-A542-46A2C4B6533D}"/>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Through various presentations and communication with experienced engineers, we realized early on our requirements were not well defined. We took time to better analyze what we had and wrote better requirements to drive development. This helped us achieve a better design in the end, since we could follow a process tree.</a:t>
            </a:r>
          </a:p>
        </p:txBody>
      </p:sp>
    </p:spTree>
    <p:extLst>
      <p:ext uri="{BB962C8B-B14F-4D97-AF65-F5344CB8AC3E}">
        <p14:creationId xmlns:p14="http://schemas.microsoft.com/office/powerpoint/2010/main" val="71643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968F-22F1-9F14-5AB5-C716C018C476}"/>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Project Impact</a:t>
            </a:r>
            <a:endParaRPr lang="en-US"/>
          </a:p>
        </p:txBody>
      </p:sp>
      <p:sp>
        <p:nvSpPr>
          <p:cNvPr id="3" name="Content Placeholder 2">
            <a:extLst>
              <a:ext uri="{FF2B5EF4-FFF2-40B4-BE49-F238E27FC236}">
                <a16:creationId xmlns:a16="http://schemas.microsoft.com/office/drawing/2014/main" id="{95AEF114-CD5D-2E3A-8D51-EF4FC0FEF5A6}"/>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Hope to bring awareness to Chromesthesia Phenomenon with a lightweight, fun experience.</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Help influence future designs and products with other similar phenomenon's that people experience.</a:t>
            </a:r>
          </a:p>
        </p:txBody>
      </p:sp>
    </p:spTree>
    <p:extLst>
      <p:ext uri="{BB962C8B-B14F-4D97-AF65-F5344CB8AC3E}">
        <p14:creationId xmlns:p14="http://schemas.microsoft.com/office/powerpoint/2010/main" val="212665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4581-C90E-2176-C437-8039BB8E9E10}"/>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Motivation and Lessons Learned</a:t>
            </a:r>
            <a:endParaRPr lang="en-US" dirty="0"/>
          </a:p>
        </p:txBody>
      </p:sp>
      <p:sp>
        <p:nvSpPr>
          <p:cNvPr id="3" name="Content Placeholder 2">
            <a:extLst>
              <a:ext uri="{FF2B5EF4-FFF2-40B4-BE49-F238E27FC236}">
                <a16:creationId xmlns:a16="http://schemas.microsoft.com/office/drawing/2014/main" id="{95CFDCBA-20DE-414E-6C1E-7403E40AB593}"/>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We chose this project because it was an idea that felt different than a lot of previous projects we researched. We wanted to bring awareness to this phenomenon and building a device that simulates this behavior was a great way to achieve that.</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Biggest takeaway from working on this project is that things do not always go as intended. We had several rewrites and design changes that became overwhelming at times, but having clear communication resolved a lot of the issues we had.</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Defining clearer requirements in the early stages of planning is an important lessons that will help us in the industry, as this sets up for development success.</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361323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2</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Slate</vt:lpstr>
      <vt:lpstr>Group 27: Chromesthesia Simulation Device Final Demo</vt:lpstr>
      <vt:lpstr>Project Description</vt:lpstr>
      <vt:lpstr>Engineering Specifications</vt:lpstr>
      <vt:lpstr>Project Demonstration</vt:lpstr>
      <vt:lpstr>Overcoming Issues</vt:lpstr>
      <vt:lpstr>Stakeholder Feedback</vt:lpstr>
      <vt:lpstr>Project Impact</vt:lpstr>
      <vt:lpstr>Motivation and 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110</cp:revision>
  <dcterms:created xsi:type="dcterms:W3CDTF">2022-04-14T08:16:25Z</dcterms:created>
  <dcterms:modified xsi:type="dcterms:W3CDTF">2022-04-25T21:10:41Z</dcterms:modified>
</cp:coreProperties>
</file>